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82" r:id="rId3"/>
    <p:sldId id="286" r:id="rId4"/>
    <p:sldId id="284" r:id="rId5"/>
    <p:sldId id="285" r:id="rId6"/>
    <p:sldId id="287" r:id="rId7"/>
    <p:sldId id="293" r:id="rId8"/>
    <p:sldId id="297" r:id="rId9"/>
    <p:sldId id="296" r:id="rId10"/>
    <p:sldId id="295" r:id="rId11"/>
    <p:sldId id="294" r:id="rId12"/>
    <p:sldId id="317" r:id="rId13"/>
    <p:sldId id="318" r:id="rId14"/>
    <p:sldId id="319" r:id="rId15"/>
    <p:sldId id="302" r:id="rId16"/>
    <p:sldId id="300" r:id="rId17"/>
    <p:sldId id="298" r:id="rId18"/>
    <p:sldId id="307" r:id="rId19"/>
    <p:sldId id="310" r:id="rId20"/>
    <p:sldId id="311" r:id="rId21"/>
    <p:sldId id="312" r:id="rId22"/>
    <p:sldId id="316" r:id="rId23"/>
    <p:sldId id="313" r:id="rId24"/>
    <p:sldId id="31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08-08-2022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35162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5049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10533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278738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19319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361689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704777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625417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699666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740594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865563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6A63C6-A557-4BF0-B9B8-BFD5D5976C37}"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651148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6A63C6-A557-4BF0-B9B8-BFD5D5976C37}" type="datetimeFigureOut">
              <a:rPr lang="en-IN" smtClean="0"/>
              <a:t>08-08-2022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282464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6A63C6-A557-4BF0-B9B8-BFD5D5976C37}" type="datetimeFigureOut">
              <a:rPr lang="en-IN" smtClean="0"/>
              <a:t>08-08-2022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890785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A63C6-A557-4BF0-B9B8-BFD5D5976C37}" type="datetimeFigureOut">
              <a:rPr lang="en-IN" smtClean="0"/>
              <a:t>08-08-2022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646167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449826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645196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6A63C6-A557-4BF0-B9B8-BFD5D5976C37}" type="datetimeFigureOut">
              <a:rPr lang="en-IN" smtClean="0"/>
              <a:t>08-08-2022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52ABB9-24B0-42F2-9DCD-C0140C43DA72}" type="slidenum">
              <a:rPr lang="en-IN" smtClean="0"/>
              <a:t>‹#›</a:t>
            </a:fld>
            <a:endParaRPr lang="en-IN"/>
          </a:p>
        </p:txBody>
      </p:sp>
    </p:spTree>
    <p:extLst>
      <p:ext uri="{BB962C8B-B14F-4D97-AF65-F5344CB8AC3E}">
        <p14:creationId xmlns:p14="http://schemas.microsoft.com/office/powerpoint/2010/main" val="30764774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www.pngall.com/toyota-car-png" TargetMode="External"/><Relationship Id="rId4" Type="http://schemas.openxmlformats.org/officeDocument/2006/relationships/hyperlink" Target="http://ux.stackexchange.com/questions/61147/best-way-to-present-a-5-star-rating-syste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ixabay.com/en/thank-you-letters-2204270/"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7191"/>
            <a:ext cx="12191356" cy="6858000"/>
          </a:xfrm>
          <a:prstGeom prst="rect">
            <a:avLst/>
          </a:prstGeom>
        </p:spPr>
      </p:pic>
      <p:pic>
        <p:nvPicPr>
          <p:cNvPr id="7" name="Picture 6">
            <a:extLst>
              <a:ext uri="{FF2B5EF4-FFF2-40B4-BE49-F238E27FC236}">
                <a16:creationId xmlns:a16="http://schemas.microsoft.com/office/drawing/2014/main" id="{26CE71DE-2A23-9663-F45B-49C6C132BA7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01054" y="344391"/>
            <a:ext cx="10568539" cy="5979364"/>
          </a:xfrm>
          <a:prstGeom prst="rect">
            <a:avLst/>
          </a:prstGeom>
        </p:spPr>
      </p:pic>
      <p:sp>
        <p:nvSpPr>
          <p:cNvPr id="10" name="TextBox 9">
            <a:extLst>
              <a:ext uri="{FF2B5EF4-FFF2-40B4-BE49-F238E27FC236}">
                <a16:creationId xmlns:a16="http://schemas.microsoft.com/office/drawing/2014/main" id="{26C043E7-2E61-C3F3-60F4-8A2A992DC979}"/>
              </a:ext>
            </a:extLst>
          </p:cNvPr>
          <p:cNvSpPr txBox="1"/>
          <p:nvPr/>
        </p:nvSpPr>
        <p:spPr>
          <a:xfrm>
            <a:off x="2274796" y="350263"/>
            <a:ext cx="7039223" cy="1354217"/>
          </a:xfrm>
          <a:prstGeom prst="rect">
            <a:avLst/>
          </a:prstGeom>
          <a:noFill/>
        </p:spPr>
        <p:txBody>
          <a:bodyPr wrap="square">
            <a:spAutoFit/>
          </a:bodyPr>
          <a:lstStyle/>
          <a:p>
            <a:pPr algn="ctr"/>
            <a:r>
              <a:rPr lang="en-IN" sz="3200" dirty="0">
                <a:solidFill>
                  <a:srgbClr val="FF0000"/>
                </a:solidFill>
                <a:latin typeface="Arial Black" panose="020B0A04020102020204" pitchFamily="34" charset="0"/>
              </a:rPr>
              <a:t>PROJECT PRESENTATION </a:t>
            </a:r>
          </a:p>
          <a:p>
            <a:pPr algn="ctr"/>
            <a:r>
              <a:rPr lang="en-IN" sz="3200" dirty="0">
                <a:solidFill>
                  <a:srgbClr val="FF0000"/>
                </a:solidFill>
                <a:latin typeface="Arial Black" panose="020B0A04020102020204" pitchFamily="34" charset="0"/>
              </a:rPr>
              <a:t>ON</a:t>
            </a:r>
            <a:br>
              <a:rPr lang="en-IN" sz="1800" dirty="0">
                <a:solidFill>
                  <a:schemeClr val="bg1"/>
                </a:solidFill>
              </a:rPr>
            </a:br>
            <a:endParaRPr lang="en-IN" dirty="0">
              <a:solidFill>
                <a:schemeClr val="bg1"/>
              </a:solidFill>
            </a:endParaRPr>
          </a:p>
        </p:txBody>
      </p:sp>
      <p:sp>
        <p:nvSpPr>
          <p:cNvPr id="12" name="TextBox 11">
            <a:extLst>
              <a:ext uri="{FF2B5EF4-FFF2-40B4-BE49-F238E27FC236}">
                <a16:creationId xmlns:a16="http://schemas.microsoft.com/office/drawing/2014/main" id="{8F10EA97-ECD1-59F7-F910-D009DFC73D7C}"/>
              </a:ext>
            </a:extLst>
          </p:cNvPr>
          <p:cNvSpPr txBox="1"/>
          <p:nvPr/>
        </p:nvSpPr>
        <p:spPr>
          <a:xfrm>
            <a:off x="3517437" y="1266199"/>
            <a:ext cx="4935772" cy="584775"/>
          </a:xfrm>
          <a:prstGeom prst="rect">
            <a:avLst/>
          </a:prstGeom>
          <a:noFill/>
        </p:spPr>
        <p:txBody>
          <a:bodyPr wrap="square">
            <a:spAutoFit/>
          </a:bodyPr>
          <a:lstStyle/>
          <a:p>
            <a:r>
              <a:rPr lang="en-IN" sz="3200" b="1" dirty="0">
                <a:solidFill>
                  <a:srgbClr val="FF0000"/>
                </a:solidFill>
                <a:latin typeface="Arial Black" panose="020B0A04020102020204" pitchFamily="34" charset="0"/>
              </a:rPr>
              <a:t>RATING PREDICTION </a:t>
            </a:r>
            <a:endParaRPr lang="en-IN" sz="3200" dirty="0">
              <a:solidFill>
                <a:srgbClr val="FF0000"/>
              </a:solidFill>
              <a:latin typeface="Arial Black" panose="020B0A04020102020204" pitchFamily="34" charset="0"/>
            </a:endParaRPr>
          </a:p>
        </p:txBody>
      </p:sp>
      <p:sp>
        <p:nvSpPr>
          <p:cNvPr id="14" name="TextBox 13">
            <a:extLst>
              <a:ext uri="{FF2B5EF4-FFF2-40B4-BE49-F238E27FC236}">
                <a16:creationId xmlns:a16="http://schemas.microsoft.com/office/drawing/2014/main" id="{83D83483-279E-0635-DF89-55257DA637EC}"/>
              </a:ext>
            </a:extLst>
          </p:cNvPr>
          <p:cNvSpPr txBox="1"/>
          <p:nvPr/>
        </p:nvSpPr>
        <p:spPr>
          <a:xfrm>
            <a:off x="7636784" y="5258281"/>
            <a:ext cx="3898232" cy="1077218"/>
          </a:xfrm>
          <a:prstGeom prst="rect">
            <a:avLst/>
          </a:prstGeom>
          <a:noFill/>
        </p:spPr>
        <p:txBody>
          <a:bodyPr wrap="square" rtlCol="0">
            <a:spAutoFit/>
          </a:bodyPr>
          <a:lstStyle/>
          <a:p>
            <a:pPr algn="ctr"/>
            <a:r>
              <a:rPr lang="en-US" sz="3200" b="1" dirty="0">
                <a:solidFill>
                  <a:srgbClr val="C00000"/>
                </a:solidFill>
              </a:rPr>
              <a:t>BY </a:t>
            </a:r>
          </a:p>
          <a:p>
            <a:pPr algn="ctr"/>
            <a:r>
              <a:rPr lang="en-US" sz="3200" b="1" dirty="0">
                <a:solidFill>
                  <a:srgbClr val="C00000"/>
                </a:solidFill>
              </a:rPr>
              <a:t>V SAMYUKTA</a:t>
            </a:r>
            <a:endParaRPr lang="en-IN" sz="3200" b="1" dirty="0">
              <a:solidFill>
                <a:srgbClr val="C00000"/>
              </a:solidFill>
            </a:endParaRPr>
          </a:p>
        </p:txBody>
      </p:sp>
      <p:sp>
        <p:nvSpPr>
          <p:cNvPr id="2" name="TextBox 1">
            <a:extLst>
              <a:ext uri="{FF2B5EF4-FFF2-40B4-BE49-F238E27FC236}">
                <a16:creationId xmlns:a16="http://schemas.microsoft.com/office/drawing/2014/main" id="{68A5F366-4F23-28E1-5B2D-9C2783B473E6}"/>
              </a:ext>
            </a:extLst>
          </p:cNvPr>
          <p:cNvSpPr txBox="1"/>
          <p:nvPr/>
        </p:nvSpPr>
        <p:spPr>
          <a:xfrm>
            <a:off x="2932331" y="6628487"/>
            <a:ext cx="6105986" cy="230832"/>
          </a:xfrm>
          <a:prstGeom prst="rect">
            <a:avLst/>
          </a:prstGeom>
          <a:noFill/>
        </p:spPr>
        <p:txBody>
          <a:bodyPr wrap="square" rtlCol="0">
            <a:spAutoFit/>
          </a:bodyPr>
          <a:lstStyle/>
          <a:p>
            <a:r>
              <a:rPr lang="en-IN" sz="900">
                <a:hlinkClick r:id="rId5" tooltip="http://www.pngall.com/toyota-car-png"/>
              </a:rPr>
              <a:t>This Photo</a:t>
            </a:r>
            <a:r>
              <a:rPr lang="en-IN" sz="900"/>
              <a:t> by Unknown Author is licensed under </a:t>
            </a:r>
            <a:r>
              <a:rPr lang="en-IN" sz="900">
                <a:hlinkClick r:id="rId6" tooltip="https://creativecommons.org/licenses/by-nc/3.0/"/>
              </a:rPr>
              <a:t>CC BY-NC</a:t>
            </a:r>
            <a:endParaRPr lang="en-IN" sz="900"/>
          </a:p>
        </p:txBody>
      </p:sp>
    </p:spTree>
    <p:extLst>
      <p:ext uri="{BB962C8B-B14F-4D97-AF65-F5344CB8AC3E}">
        <p14:creationId xmlns:p14="http://schemas.microsoft.com/office/powerpoint/2010/main" val="50434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5" name="TextBox 4">
            <a:extLst>
              <a:ext uri="{FF2B5EF4-FFF2-40B4-BE49-F238E27FC236}">
                <a16:creationId xmlns:a16="http://schemas.microsoft.com/office/drawing/2014/main" id="{C87538CA-CA57-1E98-BA40-7DDDCBF62329}"/>
              </a:ext>
            </a:extLst>
          </p:cNvPr>
          <p:cNvSpPr txBox="1"/>
          <p:nvPr/>
        </p:nvSpPr>
        <p:spPr>
          <a:xfrm>
            <a:off x="1700463" y="1331495"/>
            <a:ext cx="10202779" cy="1724318"/>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By observing the histogram we can clearly see that most of our text is having the number of words in the range of 0 to 500, But some of the reviews are too lengthy which may act like outliers in our data.</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Wingdings" panose="05000000000000000000" pitchFamily="2" charset="2"/>
              <a:buChar char=""/>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Above plot represents histogram for character count of Review text, which is quite similar to the histogram of word count.</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9" name="Picture 8">
            <a:extLst>
              <a:ext uri="{FF2B5EF4-FFF2-40B4-BE49-F238E27FC236}">
                <a16:creationId xmlns:a16="http://schemas.microsoft.com/office/drawing/2014/main" id="{1848E9E4-240E-3C4C-41D7-269E69B1F4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3907" y="2316520"/>
            <a:ext cx="10467920" cy="3580944"/>
          </a:xfrm>
          <a:prstGeom prst="rect">
            <a:avLst/>
          </a:prstGeom>
          <a:noFill/>
          <a:ln>
            <a:noFill/>
          </a:ln>
        </p:spPr>
      </p:pic>
    </p:spTree>
    <p:extLst>
      <p:ext uri="{BB962C8B-B14F-4D97-AF65-F5344CB8AC3E}">
        <p14:creationId xmlns:p14="http://schemas.microsoft.com/office/powerpoint/2010/main" val="402951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BCD918B9-F759-9483-0D44-AB130607C4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0259" y="1765634"/>
            <a:ext cx="4828457" cy="4976162"/>
          </a:xfrm>
          <a:prstGeom prst="rect">
            <a:avLst/>
          </a:prstGeom>
          <a:noFill/>
          <a:ln>
            <a:noFill/>
          </a:ln>
        </p:spPr>
      </p:pic>
      <p:pic>
        <p:nvPicPr>
          <p:cNvPr id="6" name="Picture 5">
            <a:extLst>
              <a:ext uri="{FF2B5EF4-FFF2-40B4-BE49-F238E27FC236}">
                <a16:creationId xmlns:a16="http://schemas.microsoft.com/office/drawing/2014/main" id="{3A568B1F-B673-8736-13E0-8B40003D2E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7309" y="1765634"/>
            <a:ext cx="4828456" cy="4976558"/>
          </a:xfrm>
          <a:prstGeom prst="rect">
            <a:avLst/>
          </a:prstGeom>
          <a:noFill/>
          <a:ln>
            <a:noFill/>
          </a:ln>
        </p:spPr>
      </p:pic>
    </p:spTree>
    <p:extLst>
      <p:ext uri="{BB962C8B-B14F-4D97-AF65-F5344CB8AC3E}">
        <p14:creationId xmlns:p14="http://schemas.microsoft.com/office/powerpoint/2010/main" val="908767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7" name="Picture 6">
            <a:extLst>
              <a:ext uri="{FF2B5EF4-FFF2-40B4-BE49-F238E27FC236}">
                <a16:creationId xmlns:a16="http://schemas.microsoft.com/office/drawing/2014/main" id="{6ED99E43-5BF0-0890-D684-59F894CC62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4031" y="1578584"/>
            <a:ext cx="5089274" cy="5245542"/>
          </a:xfrm>
          <a:prstGeom prst="rect">
            <a:avLst/>
          </a:prstGeom>
          <a:noFill/>
          <a:ln>
            <a:noFill/>
          </a:ln>
        </p:spPr>
      </p:pic>
      <p:pic>
        <p:nvPicPr>
          <p:cNvPr id="8" name="Picture 7">
            <a:extLst>
              <a:ext uri="{FF2B5EF4-FFF2-40B4-BE49-F238E27FC236}">
                <a16:creationId xmlns:a16="http://schemas.microsoft.com/office/drawing/2014/main" id="{F2B9E65F-E94F-D165-679F-26CBA280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1169" y="1578583"/>
            <a:ext cx="5171324" cy="5329913"/>
          </a:xfrm>
          <a:prstGeom prst="rect">
            <a:avLst/>
          </a:prstGeom>
          <a:noFill/>
          <a:ln>
            <a:noFill/>
          </a:ln>
        </p:spPr>
      </p:pic>
    </p:spTree>
    <p:extLst>
      <p:ext uri="{BB962C8B-B14F-4D97-AF65-F5344CB8AC3E}">
        <p14:creationId xmlns:p14="http://schemas.microsoft.com/office/powerpoint/2010/main" val="1828915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FE98C44B-907A-1E52-5336-DB4485C51D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7199" y="1578584"/>
            <a:ext cx="5414637" cy="5062848"/>
          </a:xfrm>
          <a:prstGeom prst="rect">
            <a:avLst/>
          </a:prstGeom>
          <a:noFill/>
          <a:ln>
            <a:noFill/>
          </a:ln>
        </p:spPr>
      </p:pic>
      <p:pic>
        <p:nvPicPr>
          <p:cNvPr id="9" name="Picture 8">
            <a:extLst>
              <a:ext uri="{FF2B5EF4-FFF2-40B4-BE49-F238E27FC236}">
                <a16:creationId xmlns:a16="http://schemas.microsoft.com/office/drawing/2014/main" id="{10F3045C-F570-2291-872D-1D360B7D0808}"/>
              </a:ext>
            </a:extLst>
          </p:cNvPr>
          <p:cNvPicPr>
            <a:picLocks noChangeAspect="1"/>
          </p:cNvPicPr>
          <p:nvPr/>
        </p:nvPicPr>
        <p:blipFill rotWithShape="1">
          <a:blip r:embed="rId3">
            <a:extLst>
              <a:ext uri="{28A0092B-C50C-407E-A947-70E740481C1C}">
                <a14:useLocalDpi xmlns:a14="http://schemas.microsoft.com/office/drawing/2010/main" val="0"/>
              </a:ext>
            </a:extLst>
          </a:blip>
          <a:srcRect l="16571" t="29648" r="36496" b="21252"/>
          <a:stretch/>
        </p:blipFill>
        <p:spPr bwMode="auto">
          <a:xfrm>
            <a:off x="6429108" y="1459832"/>
            <a:ext cx="5762892" cy="5181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6950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5" name="TextBox 4">
            <a:extLst>
              <a:ext uri="{FF2B5EF4-FFF2-40B4-BE49-F238E27FC236}">
                <a16:creationId xmlns:a16="http://schemas.microsoft.com/office/drawing/2014/main" id="{EE496E62-8C69-97A8-62C9-AAA75AD0699D}"/>
              </a:ext>
            </a:extLst>
          </p:cNvPr>
          <p:cNvSpPr txBox="1"/>
          <p:nvPr/>
        </p:nvSpPr>
        <p:spPr>
          <a:xfrm>
            <a:off x="497305" y="858093"/>
            <a:ext cx="11694695" cy="577876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length of most of the comments were between 0 to 800 before cleaning the data. After cleaning data, it came down to between 0 - 500</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228600">
              <a:lnSpc>
                <a:spcPct val="107000"/>
              </a:lnSpc>
              <a:spcAft>
                <a:spcPts val="800"/>
              </a:spcAft>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From the graphs above the following observations are made:</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5.0 rating frequently carry words like: ‘good’, ’excellent’,’ quality’, ‘value money’ etc indicating very high customer satisfaction and high quality product.</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4.0 rating frequently carry words like: ‘good’,’ great’, ’performance’, ’features’, ‘quality’, ’price’ etc indicating high customer satisfaction</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good quality product.</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3.0 rating frequently carry words</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like: ‘good’, ’well’, ’average, ’quality’, ’issue’ etc indicating</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 dissatisfaction and average to below average</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 quality.</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2.0 rating frequently carry words like: ‘problem’, ‘bad’, ’issues’, ’waste money’, ’poor quality’ etc indicating high customer dissatisfaction and below average product quality.</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1.0 rating frequently carry words like: ‘stopped’, ’working’, ’cheap’, ’return’, ’issue’, ’waste money’, ’poor quality’,’ customer care’, ’bad’, ‘poor build quality’ etc indicate very high </a:t>
            </a:r>
            <a:r>
              <a:rPr lang="en-IN"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customerdissatisfaction</a:t>
            </a: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poor quality product.</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7234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ANALYSIS: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560321" y="1198385"/>
            <a:ext cx="7767588"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092784C3-1D31-7416-DA11-970965659C3F}"/>
              </a:ext>
            </a:extLst>
          </p:cNvPr>
          <p:cNvSpPr txBox="1"/>
          <p:nvPr/>
        </p:nvSpPr>
        <p:spPr>
          <a:xfrm>
            <a:off x="1684421" y="1315453"/>
            <a:ext cx="10395284" cy="4645567"/>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This project is more about exploration, feature engineering and classification that can be done on this data. Since the data set is huge and includes multiclassification of ratings, we can do good amount of data exploration and derive some interesting features using the review text column available. </a:t>
            </a:r>
            <a:endParaRPr lang="en-IN" sz="2000"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Just make the reviews more appropriate so that we’ll get less word to process and get more accuracy. </a:t>
            </a: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Removed extra spaces, converted email address into email keyword, likely wise phone number etc. Tried to make Reviews small and more appropriate as much as it was possible.</a:t>
            </a: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After getting a cleaned data used TF-IDF vectorizer. It’ll help to transform the text data to feature vector which can be used as input in our modelling. It is a common algorithm to transform text into numbers. It measures the originality of a word by comparing the frequency of appearance of a word in a document with the number of documents the words appear in.</a:t>
            </a:r>
          </a:p>
          <a:p>
            <a:pPr marL="342900" lvl="0" indent="-342900">
              <a:lnSpc>
                <a:spcPct val="107000"/>
              </a:lnSpc>
              <a:buFont typeface="Wingdings" panose="05000000000000000000" pitchFamily="2" charset="2"/>
              <a:buChar char=""/>
            </a:pPr>
            <a:r>
              <a:rPr lang="en-US" sz="2000" dirty="0">
                <a:latin typeface="Calibri" panose="020F0502020204030204" pitchFamily="34" charset="0"/>
                <a:cs typeface="Calibri" panose="020F0502020204030204" pitchFamily="34" charset="0"/>
              </a:rPr>
              <a:t>Balanced the data using SMOTE mechanism.</a:t>
            </a:r>
          </a:p>
          <a:p>
            <a:pPr lvl="0">
              <a:lnSpc>
                <a:spcPct val="107000"/>
              </a:lnSpc>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1104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MODEL BUILDING: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03165" y="914399"/>
            <a:ext cx="10897637" cy="6296527"/>
          </a:xfrm>
        </p:spPr>
        <p:txBody>
          <a:bodyPr>
            <a:noAutofit/>
          </a:bodyPr>
          <a:lstStyle/>
          <a:p>
            <a:pPr marL="0" indent="0">
              <a:lnSpc>
                <a:spcPct val="107000"/>
              </a:lnSpc>
              <a:spcAft>
                <a:spcPts val="800"/>
              </a:spcAft>
              <a:buNone/>
            </a:pPr>
            <a:r>
              <a:rPr lang="en-IN" sz="2000" dirty="0">
                <a:latin typeface="Calibri" panose="020F0502020204030204" pitchFamily="34" charset="0"/>
                <a:cs typeface="Calibri" panose="020F0502020204030204" pitchFamily="34" charset="0"/>
              </a:rPr>
              <a:t> </a:t>
            </a:r>
            <a:r>
              <a:rPr lang="en-IN" sz="2000" dirty="0">
                <a:effectLst/>
                <a:latin typeface="Calibri" panose="020F0502020204030204" pitchFamily="34" charset="0"/>
                <a:ea typeface="Calibri" panose="020F0502020204030204" pitchFamily="34" charset="0"/>
                <a:cs typeface="Calibri" panose="020F0502020204030204" pitchFamily="34" charset="0"/>
              </a:rPr>
              <a:t>In this </a:t>
            </a:r>
            <a:r>
              <a:rPr lang="en-IN" sz="2000" dirty="0" err="1">
                <a:effectLst/>
                <a:latin typeface="Calibri" panose="020F0502020204030204" pitchFamily="34" charset="0"/>
                <a:ea typeface="Calibri" panose="020F0502020204030204" pitchFamily="34" charset="0"/>
                <a:cs typeface="Calibri" panose="020F0502020204030204" pitchFamily="34" charset="0"/>
              </a:rPr>
              <a:t>nlp</a:t>
            </a:r>
            <a:r>
              <a:rPr lang="en-IN" sz="2000" dirty="0">
                <a:effectLst/>
                <a:latin typeface="Calibri" panose="020F0502020204030204" pitchFamily="34" charset="0"/>
                <a:ea typeface="Calibri" panose="020F0502020204030204" pitchFamily="34" charset="0"/>
                <a:cs typeface="Calibri" panose="020F0502020204030204" pitchFamily="34" charset="0"/>
              </a:rPr>
              <a:t> based project we need to predict ratings which are </a:t>
            </a:r>
            <a:r>
              <a:rPr lang="en-IN" sz="2000" dirty="0" err="1">
                <a:effectLst/>
                <a:latin typeface="Calibri" panose="020F0502020204030204" pitchFamily="34" charset="0"/>
                <a:ea typeface="Calibri" panose="020F0502020204030204" pitchFamily="34" charset="0"/>
                <a:cs typeface="Calibri" panose="020F0502020204030204" pitchFamily="34" charset="0"/>
              </a:rPr>
              <a:t>multiclassifiers</a:t>
            </a:r>
            <a:r>
              <a:rPr lang="en-IN" sz="2000" dirty="0">
                <a:effectLst/>
                <a:latin typeface="Calibri" panose="020F0502020204030204" pitchFamily="34" charset="0"/>
                <a:ea typeface="Calibri" panose="020F0502020204030204" pitchFamily="34" charset="0"/>
                <a:cs typeface="Calibri" panose="020F0502020204030204" pitchFamily="34" charset="0"/>
              </a:rPr>
              <a:t>. I have converted the text into vectors using TFIDF vectorizer and separated our feature and labels then build the model using One Vs Rest Classifier.  Among all the algorithms which I have used for this purpose I have chosen </a:t>
            </a:r>
            <a:r>
              <a:rPr lang="en-IN" sz="2000" dirty="0">
                <a:latin typeface="Calibri" panose="020F0502020204030204" pitchFamily="34" charset="0"/>
                <a:ea typeface="Calibri" panose="020F0502020204030204" pitchFamily="34" charset="0"/>
                <a:cs typeface="Calibri" panose="020F0502020204030204" pitchFamily="34" charset="0"/>
              </a:rPr>
              <a:t>Random Forest </a:t>
            </a:r>
            <a:r>
              <a:rPr lang="en-IN" sz="2000" dirty="0">
                <a:effectLst/>
                <a:latin typeface="Calibri" panose="020F0502020204030204" pitchFamily="34" charset="0"/>
                <a:ea typeface="Calibri" panose="020F0502020204030204" pitchFamily="34" charset="0"/>
                <a:cs typeface="Calibri" panose="020F0502020204030204" pitchFamily="34" charset="0"/>
              </a:rPr>
              <a:t>Classifier as best suitable algorithm for our final model as it is performing well compared to other algorithms while evaluating with different metrics I have used following algorithms and evaluated them</a:t>
            </a: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MultinomialNB</a:t>
            </a:r>
            <a:r>
              <a:rPr lang="en-IN" sz="2000" dirty="0">
                <a:effectLst/>
                <a:latin typeface="Calibri" panose="020F0502020204030204" pitchFamily="34" charset="0"/>
                <a:ea typeface="Calibri" panose="020F0502020204030204" pitchFamily="34" charset="0"/>
                <a:cs typeface="Calibri" panose="020F0502020204030204" pitchFamily="34" charset="0"/>
              </a:rPr>
              <a:t> </a:t>
            </a: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LogisticRegression</a:t>
            </a:r>
            <a:r>
              <a:rPr lang="en-IN" sz="2000" dirty="0">
                <a:effectLst/>
                <a:latin typeface="Calibri" panose="020F0502020204030204" pitchFamily="34" charset="0"/>
                <a:ea typeface="Calibri" panose="020F0502020204030204" pitchFamily="34" charset="0"/>
                <a:cs typeface="Calibri" panose="020F0502020204030204" pitchFamily="34" charset="0"/>
              </a:rPr>
              <a:t> </a:t>
            </a: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RandomForestClassifier</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AdaBoostClassifier</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PassiveAggressiveClassifier</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ComplementNB</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pP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300"/>
              </a:spcBef>
              <a:spcAft>
                <a:spcPts val="300"/>
              </a:spcAft>
            </a:pPr>
            <a:r>
              <a:rPr lang="en-IN" sz="2000" dirty="0">
                <a:effectLst/>
                <a:latin typeface="Calibri" panose="020F0502020204030204" pitchFamily="34" charset="0"/>
                <a:ea typeface="Calibri" panose="020F0502020204030204" pitchFamily="34" charset="0"/>
                <a:cs typeface="Calibri" panose="020F0502020204030204" pitchFamily="34" charset="0"/>
              </a:rPr>
              <a:t>From all of these above models </a:t>
            </a:r>
            <a:r>
              <a:rPr lang="en-IN" sz="2000" dirty="0" err="1">
                <a:latin typeface="Calibri" panose="020F0502020204030204" pitchFamily="34" charset="0"/>
                <a:ea typeface="Calibri" panose="020F0502020204030204" pitchFamily="34" charset="0"/>
                <a:cs typeface="Calibri" panose="020F0502020204030204" pitchFamily="34" charset="0"/>
              </a:rPr>
              <a:t>RandomForest</a:t>
            </a:r>
            <a:r>
              <a:rPr lang="en-IN" sz="2000" dirty="0">
                <a:latin typeface="Calibri" panose="020F0502020204030204" pitchFamily="34" charset="0"/>
                <a:ea typeface="Calibri" panose="020F0502020204030204" pitchFamily="34" charset="0"/>
                <a:cs typeface="Calibri" panose="020F0502020204030204" pitchFamily="34" charset="0"/>
              </a:rPr>
              <a:t> </a:t>
            </a:r>
            <a:r>
              <a:rPr lang="en-IN" sz="2000" dirty="0">
                <a:effectLst/>
                <a:latin typeface="Calibri" panose="020F0502020204030204" pitchFamily="34" charset="0"/>
                <a:ea typeface="Calibri" panose="020F0502020204030204" pitchFamily="34" charset="0"/>
                <a:cs typeface="Calibri" panose="020F0502020204030204" pitchFamily="34" charset="0"/>
              </a:rPr>
              <a:t>Classifier was giving me good performance.</a:t>
            </a:r>
          </a:p>
          <a:p>
            <a:pPr marL="0" indent="0">
              <a:buNone/>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3118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3705726"/>
            <a:ext cx="9298005" cy="2935706"/>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40073690-9AEA-3EDF-E7AF-AB39C6E7C1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206" t="30243" r="47429" b="12416"/>
          <a:stretch/>
        </p:blipFill>
        <p:spPr bwMode="auto">
          <a:xfrm>
            <a:off x="0" y="216568"/>
            <a:ext cx="6114979" cy="628850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2EB838A-2ECB-D629-259D-BDF7341A02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429" t="27291" r="47866" b="15945"/>
          <a:stretch/>
        </p:blipFill>
        <p:spPr bwMode="auto">
          <a:xfrm>
            <a:off x="6353895" y="216568"/>
            <a:ext cx="5838105" cy="62885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282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800952"/>
            <a:ext cx="9298005" cy="3840480"/>
          </a:xfrm>
        </p:spPr>
        <p:txBody>
          <a:bodyPr>
            <a:noAutofit/>
          </a:bodyPr>
          <a:lstStyle/>
          <a:p>
            <a:pPr marL="0" indent="0">
              <a:buNone/>
            </a:pPr>
            <a:r>
              <a:rPr lang="en-IN" sz="2400" dirty="0"/>
              <a:t>             </a:t>
            </a:r>
          </a:p>
        </p:txBody>
      </p:sp>
      <p:pic>
        <p:nvPicPr>
          <p:cNvPr id="7" name="Picture 6">
            <a:extLst>
              <a:ext uri="{FF2B5EF4-FFF2-40B4-BE49-F238E27FC236}">
                <a16:creationId xmlns:a16="http://schemas.microsoft.com/office/drawing/2014/main" id="{82262B52-2AE1-84ED-3FFB-E41A91805E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2" t="26309" r="48527" b="11420"/>
          <a:stretch/>
        </p:blipFill>
        <p:spPr bwMode="auto">
          <a:xfrm>
            <a:off x="269507" y="216568"/>
            <a:ext cx="5510180" cy="642486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25231226-26CD-DFFD-50CC-1C853EA4CB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647" t="27683" r="48324" b="11249"/>
          <a:stretch/>
        </p:blipFill>
        <p:spPr bwMode="auto">
          <a:xfrm>
            <a:off x="6095999" y="212057"/>
            <a:ext cx="5826494" cy="63033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01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US" sz="5400" b="1" u="sng" dirty="0">
                <a:solidFill>
                  <a:srgbClr val="7030A0"/>
                </a:solidFill>
              </a:rPr>
              <a:t>CONTENT</a:t>
            </a: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749962" y="1236886"/>
            <a:ext cx="9531381" cy="5265019"/>
          </a:xfrm>
        </p:spPr>
        <p:txBody>
          <a:bodyPr>
            <a:normAutofit/>
          </a:bodyPr>
          <a:lstStyle/>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Overview.</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Problem Understanding.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What is Rating Prediction?</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Importance of Rating prediction. Problem Statement.</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Exploratory data analysis.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Visualizations.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Analysis.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Model Building.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Hyper Parameter Tunning.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Conclusion.</a:t>
            </a:r>
          </a:p>
          <a:p>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800952"/>
            <a:ext cx="9298005" cy="3840480"/>
          </a:xfrm>
        </p:spPr>
        <p:txBody>
          <a:bodyPr>
            <a:noAutofit/>
          </a:bodyPr>
          <a:lstStyle/>
          <a:p>
            <a:pPr marL="0" indent="0">
              <a:buNone/>
            </a:pPr>
            <a:r>
              <a:rPr lang="en-IN" sz="2400" dirty="0"/>
              <a:t>             </a:t>
            </a:r>
          </a:p>
        </p:txBody>
      </p:sp>
      <p:pic>
        <p:nvPicPr>
          <p:cNvPr id="8" name="Picture 7">
            <a:extLst>
              <a:ext uri="{FF2B5EF4-FFF2-40B4-BE49-F238E27FC236}">
                <a16:creationId xmlns:a16="http://schemas.microsoft.com/office/drawing/2014/main" id="{7C41EB42-B215-CE94-437D-68D4137235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879" t="26701" r="48304" b="8875"/>
          <a:stretch/>
        </p:blipFill>
        <p:spPr bwMode="auto">
          <a:xfrm>
            <a:off x="215933" y="216567"/>
            <a:ext cx="5543183" cy="651795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2F5F40D9-12B0-77A2-3EF5-B032D72144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19" t="28272" r="46542" b="10256"/>
          <a:stretch/>
        </p:blipFill>
        <p:spPr bwMode="auto">
          <a:xfrm>
            <a:off x="6063916" y="239163"/>
            <a:ext cx="5912151" cy="65179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0024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337912" y="336844"/>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93AE7DE3-BC0D-7490-2006-96EECA72E6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728" t="24219" r="28082" b="8122"/>
          <a:stretch/>
        </p:blipFill>
        <p:spPr bwMode="auto">
          <a:xfrm>
            <a:off x="2803474" y="1123565"/>
            <a:ext cx="7571875" cy="57322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032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6253" y="356095"/>
            <a:ext cx="11983451" cy="1771088"/>
          </a:xfrm>
        </p:spPr>
        <p:txBody>
          <a:bodyPr>
            <a:noAutofit/>
          </a:bodyPr>
          <a:lstStyle/>
          <a:p>
            <a:pPr algn="ctr"/>
            <a:r>
              <a:rPr lang="en-IN" sz="5400" b="1" u="sng" dirty="0">
                <a:solidFill>
                  <a:srgbClr val="7030A0"/>
                </a:solidFill>
              </a:rPr>
              <a:t>SAVING THE MODEL AND PREDICTIONS USING SAVED MODEL:</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27182"/>
            <a:ext cx="10173904" cy="4514249"/>
          </a:xfrm>
        </p:spPr>
        <p:txBody>
          <a:bodyPr>
            <a:noAutofit/>
          </a:bodyPr>
          <a:lstStyle/>
          <a:p>
            <a:pPr marL="0" indent="0">
              <a:buNone/>
            </a:pPr>
            <a:r>
              <a:rPr lang="en-IN" sz="2400" dirty="0"/>
              <a:t>             </a:t>
            </a:r>
          </a:p>
        </p:txBody>
      </p:sp>
      <p:sp>
        <p:nvSpPr>
          <p:cNvPr id="6" name="TextBox 5">
            <a:extLst>
              <a:ext uri="{FF2B5EF4-FFF2-40B4-BE49-F238E27FC236}">
                <a16:creationId xmlns:a16="http://schemas.microsoft.com/office/drawing/2014/main" id="{E2ED3068-A3DD-CD7C-A6EF-EC3DBA5BA4CF}"/>
              </a:ext>
            </a:extLst>
          </p:cNvPr>
          <p:cNvSpPr txBox="1"/>
          <p:nvPr/>
        </p:nvSpPr>
        <p:spPr>
          <a:xfrm>
            <a:off x="199723" y="2428726"/>
            <a:ext cx="9974179" cy="723275"/>
          </a:xfrm>
          <a:prstGeom prst="rect">
            <a:avLst/>
          </a:prstGeom>
          <a:noFill/>
        </p:spPr>
        <p:txBody>
          <a:bodyPr wrap="square">
            <a:spAutoFit/>
          </a:bodyPr>
          <a:lstStyle/>
          <a:p>
            <a:pPr marL="285750" indent="-285750">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I have saved my best model using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pkl</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as follows</a:t>
            </a:r>
            <a:r>
              <a:rPr lang="en-IN" sz="1800" b="1"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endPar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a:p>
            <a:pPr marL="285750" indent="-285750">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Now after saving the best model, loading my saved model and predicting the test values.</a:t>
            </a:r>
          </a:p>
        </p:txBody>
      </p:sp>
      <p:pic>
        <p:nvPicPr>
          <p:cNvPr id="9" name="Picture 8">
            <a:extLst>
              <a:ext uri="{FF2B5EF4-FFF2-40B4-BE49-F238E27FC236}">
                <a16:creationId xmlns:a16="http://schemas.microsoft.com/office/drawing/2014/main" id="{41C65D5C-1D37-1D86-B43D-11DB0E3084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007" t="25932" r="23061" b="10297"/>
          <a:stretch/>
        </p:blipFill>
        <p:spPr bwMode="auto">
          <a:xfrm>
            <a:off x="2051952" y="3153390"/>
            <a:ext cx="5776595" cy="3704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3729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10670"/>
            <a:ext cx="9603275" cy="693060"/>
          </a:xfrm>
        </p:spPr>
        <p:txBody>
          <a:bodyPr>
            <a:noAutofit/>
          </a:bodyPr>
          <a:lstStyle/>
          <a:p>
            <a:pPr algn="ctr"/>
            <a:r>
              <a:rPr lang="en-IN" sz="5400" b="1" u="sng" dirty="0">
                <a:solidFill>
                  <a:srgbClr val="7030A0"/>
                </a:solidFill>
              </a:rPr>
              <a:t>CONCLUSION</a:t>
            </a:r>
            <a:r>
              <a:rPr lang="en-IN" sz="1600" b="1" u="sng" dirty="0">
                <a:solidFill>
                  <a:srgbClr val="7030A0"/>
                </a:solidFill>
              </a:rPr>
              <a:t>:</a:t>
            </a:r>
            <a:endParaRPr lang="en-US" sz="1600" b="1" u="sng" dirty="0">
              <a:solidFill>
                <a:srgbClr val="7030A0"/>
              </a:solidFill>
            </a:endParaRPr>
          </a:p>
        </p:txBody>
      </p:sp>
      <p:sp>
        <p:nvSpPr>
          <p:cNvPr id="5" name="TextBox 4">
            <a:extLst>
              <a:ext uri="{FF2B5EF4-FFF2-40B4-BE49-F238E27FC236}">
                <a16:creationId xmlns:a16="http://schemas.microsoft.com/office/drawing/2014/main" id="{E24506A0-8FF5-32CE-C272-4FF07F091FA3}"/>
              </a:ext>
            </a:extLst>
          </p:cNvPr>
          <p:cNvSpPr txBox="1"/>
          <p:nvPr/>
        </p:nvSpPr>
        <p:spPr>
          <a:xfrm>
            <a:off x="1294362" y="1163201"/>
            <a:ext cx="10635917" cy="4334713"/>
          </a:xfrm>
          <a:prstGeom prst="rect">
            <a:avLst/>
          </a:prstGeom>
          <a:noFill/>
        </p:spPr>
        <p:txBody>
          <a:bodyPr wrap="square">
            <a:spAutoFit/>
          </a:bodyPr>
          <a:lstStyle/>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In this project report, we have used NLP machine learning algorithms to predict the Ratings. We have mentioned the step by step procedure to analyse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 Data cleaning is one of the most important steps to remove unrealistic values and unnecessary punctuations, </a:t>
            </a:r>
            <a:r>
              <a:rPr lang="en-IN" sz="2000" dirty="0" err="1">
                <a:effectLst/>
                <a:latin typeface="Calibri" panose="020F0502020204030204" pitchFamily="34" charset="0"/>
                <a:ea typeface="Calibri" panose="020F0502020204030204" pitchFamily="34" charset="0"/>
                <a:cs typeface="Calibri" panose="020F0502020204030204" pitchFamily="34" charset="0"/>
              </a:rPr>
              <a:t>urls</a:t>
            </a:r>
            <a:r>
              <a:rPr lang="en-IN" sz="2000" dirty="0">
                <a:effectLst/>
                <a:latin typeface="Calibri" panose="020F0502020204030204" pitchFamily="34" charset="0"/>
                <a:ea typeface="Calibri" panose="020F0502020204030204" pitchFamily="34" charset="0"/>
                <a:cs typeface="Calibri" panose="020F0502020204030204" pitchFamily="34" charset="0"/>
              </a:rPr>
              <a:t>, email address, stop words. </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These feature set were then given as an input to 6 algorithms and a hyper parameter tunning was done to the best model.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 Then we have also saved the best model.</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623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0" name="Picture 9">
            <a:extLst>
              <a:ext uri="{FF2B5EF4-FFF2-40B4-BE49-F238E27FC236}">
                <a16:creationId xmlns:a16="http://schemas.microsoft.com/office/drawing/2014/main" id="{11135DA8-6CC9-E8F3-9A5F-73DF6ABBF9C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369" t="18890" r="12299" b="27907"/>
          <a:stretch/>
        </p:blipFill>
        <p:spPr>
          <a:xfrm>
            <a:off x="2040556" y="854264"/>
            <a:ext cx="9592968" cy="4969020"/>
          </a:xfrm>
          <a:prstGeom prst="rect">
            <a:avLst/>
          </a:prstGeom>
        </p:spPr>
      </p:pic>
    </p:spTree>
    <p:extLst>
      <p:ext uri="{BB962C8B-B14F-4D97-AF65-F5344CB8AC3E}">
        <p14:creationId xmlns:p14="http://schemas.microsoft.com/office/powerpoint/2010/main" val="217954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OVERVIEW:</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a:bodyPr>
          <a:lstStyle/>
          <a:p>
            <a:pPr marL="0" indent="0">
              <a:buNone/>
            </a:pPr>
            <a:r>
              <a:rPr lang="en-US" dirty="0">
                <a:solidFill>
                  <a:srgbClr val="7030A0"/>
                </a:solidFill>
                <a:latin typeface="Bahnschrift SemiBold" panose="020B0502040204020203" pitchFamily="34" charset="0"/>
              </a:rPr>
              <a:t>  </a:t>
            </a:r>
            <a:r>
              <a:rPr lang="en-US" sz="2000" dirty="0">
                <a:solidFill>
                  <a:schemeClr val="tx2"/>
                </a:solidFill>
                <a:latin typeface="Calibri" panose="020F0502020204030204" pitchFamily="34" charset="0"/>
                <a:cs typeface="Calibri" panose="020F0502020204030204" pitchFamily="34" charset="0"/>
              </a:rPr>
              <a:t>In this presentation we will be looking at :</a:t>
            </a:r>
          </a:p>
          <a:p>
            <a:pPr lvl="1"/>
            <a:r>
              <a:rPr lang="en-US" dirty="0">
                <a:solidFill>
                  <a:schemeClr val="tx2"/>
                </a:solidFill>
                <a:latin typeface="Calibri" panose="020F0502020204030204" pitchFamily="34" charset="0"/>
                <a:cs typeface="Calibri" panose="020F0502020204030204" pitchFamily="34" charset="0"/>
              </a:rPr>
              <a:t>How to analyze the dataset of  Rating Prediction Project.</a:t>
            </a:r>
          </a:p>
          <a:p>
            <a:pPr lvl="1"/>
            <a:r>
              <a:rPr lang="en-US" dirty="0">
                <a:solidFill>
                  <a:schemeClr val="tx2"/>
                </a:solidFill>
                <a:latin typeface="Calibri" panose="020F0502020204030204" pitchFamily="34" charset="0"/>
                <a:cs typeface="Calibri" panose="020F0502020204030204" pitchFamily="34" charset="0"/>
              </a:rPr>
              <a:t>What are the EDA steps in cleaning the dataset.</a:t>
            </a:r>
          </a:p>
          <a:p>
            <a:pPr lvl="1"/>
            <a:r>
              <a:rPr lang="en-US" dirty="0">
                <a:solidFill>
                  <a:schemeClr val="tx2"/>
                </a:solidFill>
                <a:latin typeface="Calibri" panose="020F0502020204030204" pitchFamily="34" charset="0"/>
                <a:cs typeface="Calibri" panose="020F0502020204030204" pitchFamily="34" charset="0"/>
              </a:rPr>
              <a:t>Overall analysis on the problem.</a:t>
            </a:r>
          </a:p>
          <a:p>
            <a:pPr lvl="1"/>
            <a:r>
              <a:rPr lang="en-US" dirty="0">
                <a:solidFill>
                  <a:schemeClr val="tx2"/>
                </a:solidFill>
                <a:latin typeface="Calibri" panose="020F0502020204030204" pitchFamily="34" charset="0"/>
                <a:cs typeface="Calibri" panose="020F0502020204030204" pitchFamily="34" charset="0"/>
              </a:rPr>
              <a:t>Model building from cleaned dataset.</a:t>
            </a:r>
          </a:p>
          <a:p>
            <a:pPr lvl="1"/>
            <a:r>
              <a:rPr lang="en-US" dirty="0">
                <a:solidFill>
                  <a:schemeClr val="tx2"/>
                </a:solidFill>
                <a:latin typeface="Calibri" panose="020F0502020204030204" pitchFamily="34" charset="0"/>
                <a:cs typeface="Calibri" panose="020F0502020204030204" pitchFamily="34" charset="0"/>
              </a:rPr>
              <a:t>Predicting Used Car Price for saved best model.</a:t>
            </a:r>
          </a:p>
          <a:p>
            <a:pPr marL="0" indent="0">
              <a:buNone/>
            </a:pPr>
            <a:endParaRPr lang="en-IN" dirty="0"/>
          </a:p>
        </p:txBody>
      </p:sp>
    </p:spTree>
    <p:extLst>
      <p:ext uri="{BB962C8B-B14F-4D97-AF65-F5344CB8AC3E}">
        <p14:creationId xmlns:p14="http://schemas.microsoft.com/office/powerpoint/2010/main" val="147161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PROBLEM STATEMENT:</a:t>
            </a:r>
            <a:endParaRPr lang="en-US" sz="5400" b="1" u="sng" dirty="0">
              <a:solidFill>
                <a:srgbClr val="7030A0"/>
              </a:solidFill>
            </a:endParaRPr>
          </a:p>
        </p:txBody>
      </p:sp>
      <p:sp>
        <p:nvSpPr>
          <p:cNvPr id="8" name="TextBox 7">
            <a:extLst>
              <a:ext uri="{FF2B5EF4-FFF2-40B4-BE49-F238E27FC236}">
                <a16:creationId xmlns:a16="http://schemas.microsoft.com/office/drawing/2014/main" id="{90401346-0E0F-3538-8B92-59A042E1D0D6}"/>
              </a:ext>
            </a:extLst>
          </p:cNvPr>
          <p:cNvSpPr txBox="1"/>
          <p:nvPr/>
        </p:nvSpPr>
        <p:spPr>
          <a:xfrm>
            <a:off x="2053389" y="1411704"/>
            <a:ext cx="8245643" cy="2246769"/>
          </a:xfrm>
          <a:prstGeom prst="rect">
            <a:avLst/>
          </a:prstGeom>
          <a:noFill/>
        </p:spPr>
        <p:txBody>
          <a:bodyPr wrap="square">
            <a:spAutoFit/>
          </a:bodyPr>
          <a:lstStyle/>
          <a:p>
            <a:r>
              <a:rPr lang="en-US" sz="2000" i="0" dirty="0">
                <a:effectLst/>
                <a:latin typeface="Calibri" panose="020F0502020204030204" pitchFamily="34" charset="0"/>
                <a:cs typeface="Calibri" panose="020F0502020204030204" pitchFamily="34" charset="0"/>
              </a:rPr>
              <a:t>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50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20316"/>
            <a:ext cx="9603275" cy="693060"/>
          </a:xfrm>
        </p:spPr>
        <p:txBody>
          <a:bodyPr>
            <a:noAutofit/>
          </a:bodyPr>
          <a:lstStyle/>
          <a:p>
            <a:pPr algn="ctr"/>
            <a:r>
              <a:rPr lang="en-IN" sz="5400" u="sng" dirty="0">
                <a:solidFill>
                  <a:srgbClr val="7030A0"/>
                </a:solidFill>
              </a:rPr>
              <a:t>PROBLEM UNDERSTANDING:</a:t>
            </a:r>
            <a:endParaRPr lang="en-US" sz="5400" b="1" u="sng" dirty="0">
              <a:solidFill>
                <a:srgbClr val="7030A0"/>
              </a:solidFill>
            </a:endParaRPr>
          </a:p>
        </p:txBody>
      </p:sp>
      <p:sp>
        <p:nvSpPr>
          <p:cNvPr id="5" name="TextBox 4">
            <a:extLst>
              <a:ext uri="{FF2B5EF4-FFF2-40B4-BE49-F238E27FC236}">
                <a16:creationId xmlns:a16="http://schemas.microsoft.com/office/drawing/2014/main" id="{FD6032AD-D9F5-7BAE-C204-FD16DD29021E}"/>
              </a:ext>
            </a:extLst>
          </p:cNvPr>
          <p:cNvSpPr txBox="1"/>
          <p:nvPr/>
        </p:nvSpPr>
        <p:spPr>
          <a:xfrm>
            <a:off x="1828799" y="1228579"/>
            <a:ext cx="8742947" cy="2246769"/>
          </a:xfrm>
          <a:prstGeom prst="rect">
            <a:avLst/>
          </a:prstGeom>
          <a:noFill/>
        </p:spPr>
        <p:txBody>
          <a:bodyPr wrap="square">
            <a:spAutoFit/>
          </a:bodyPr>
          <a:lstStyle/>
          <a:p>
            <a:r>
              <a:rPr lang="en-IN" sz="2000" dirty="0">
                <a:effectLst/>
                <a:latin typeface="Calibri" panose="020F0502020204030204" pitchFamily="34" charset="0"/>
                <a:ea typeface="Calibri" panose="020F0502020204030204" pitchFamily="34" charset="0"/>
                <a:cs typeface="Calibri" panose="020F0502020204030204" pitchFamily="34" charset="0"/>
              </a:rPr>
              <a:t>Rating prediction is a well-known recommendation task aiming to predict a user’s rating for those items which were not rated yet by her. Predictions are computed from users’ explicit feedback, i.e. their ratings provided on some items in the past. Another type of feedback are user reviews provided on items which implicitly express users’ opinions on items. Recent studies indicate that opinions inferred from users’ reviews on items are strong predictors of user’s implicit feedback or even ratings and thus, should be utilized in computation</a:t>
            </a:r>
            <a:r>
              <a:rPr lang="en-IN" sz="1800" dirty="0">
                <a:effectLst/>
                <a:latin typeface="Century" panose="020406040505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231275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11482" y="794084"/>
            <a:ext cx="9603275" cy="693060"/>
          </a:xfrm>
        </p:spPr>
        <p:txBody>
          <a:bodyPr>
            <a:noAutofit/>
          </a:bodyPr>
          <a:lstStyle/>
          <a:p>
            <a:pPr algn="ctr"/>
            <a:br>
              <a:rPr lang="en-US"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
        <p:nvSpPr>
          <p:cNvPr id="5" name="TextBox 4">
            <a:extLst>
              <a:ext uri="{FF2B5EF4-FFF2-40B4-BE49-F238E27FC236}">
                <a16:creationId xmlns:a16="http://schemas.microsoft.com/office/drawing/2014/main" id="{E38752DC-9F3B-3423-C464-36305B7A6A0D}"/>
              </a:ext>
            </a:extLst>
          </p:cNvPr>
          <p:cNvSpPr txBox="1"/>
          <p:nvPr/>
        </p:nvSpPr>
        <p:spPr>
          <a:xfrm>
            <a:off x="1881503" y="563814"/>
            <a:ext cx="11176766" cy="923330"/>
          </a:xfrm>
          <a:prstGeom prst="rect">
            <a:avLst/>
          </a:prstGeom>
          <a:noFill/>
        </p:spPr>
        <p:txBody>
          <a:bodyPr wrap="square">
            <a:spAutoFit/>
          </a:bodyPr>
          <a:lstStyle/>
          <a:p>
            <a:r>
              <a:rPr lang="en-IN" sz="5400" b="1" u="sng" dirty="0">
                <a:solidFill>
                  <a:srgbClr val="7030A0"/>
                </a:solidFill>
              </a:rPr>
              <a:t>What is Rating Prediction?</a:t>
            </a:r>
          </a:p>
        </p:txBody>
      </p:sp>
      <p:sp>
        <p:nvSpPr>
          <p:cNvPr id="8" name="TextBox 7">
            <a:extLst>
              <a:ext uri="{FF2B5EF4-FFF2-40B4-BE49-F238E27FC236}">
                <a16:creationId xmlns:a16="http://schemas.microsoft.com/office/drawing/2014/main" id="{30D406E5-A21B-7C7C-5750-9884487029A5}"/>
              </a:ext>
            </a:extLst>
          </p:cNvPr>
          <p:cNvSpPr txBox="1"/>
          <p:nvPr/>
        </p:nvSpPr>
        <p:spPr>
          <a:xfrm>
            <a:off x="1417320" y="1531260"/>
            <a:ext cx="8352322" cy="1631216"/>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202124"/>
                </a:solidFill>
                <a:effectLst/>
                <a:latin typeface="Calibri" panose="020F0502020204030204" pitchFamily="34" charset="0"/>
                <a:cs typeface="Calibri" panose="020F0502020204030204" pitchFamily="34" charset="0"/>
              </a:rPr>
              <a:t>Rating prediction is a </a:t>
            </a:r>
            <a:r>
              <a:rPr lang="en-US" sz="2000" b="1" i="0" dirty="0">
                <a:solidFill>
                  <a:srgbClr val="202124"/>
                </a:solidFill>
                <a:effectLst/>
                <a:latin typeface="Calibri" panose="020F0502020204030204" pitchFamily="34" charset="0"/>
                <a:cs typeface="Calibri" panose="020F0502020204030204" pitchFamily="34" charset="0"/>
              </a:rPr>
              <a:t>well-known recommendation task aiming to predict a user's rating for those items which were not rated yet by her</a:t>
            </a:r>
            <a:r>
              <a:rPr lang="en-US" sz="2000" b="0" i="0" dirty="0">
                <a:solidFill>
                  <a:srgbClr val="202124"/>
                </a:solidFill>
                <a:effectLst/>
                <a:latin typeface="Calibri" panose="020F0502020204030204" pitchFamily="34" charset="0"/>
                <a:cs typeface="Calibri" panose="020F0502020204030204" pitchFamily="34" charset="0"/>
              </a:rPr>
              <a:t>. Predictions are computed from users' explicit feedback, i.e. their ratings provided on some items in the past.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95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09588" y="0"/>
            <a:ext cx="10628130" cy="1799964"/>
          </a:xfrm>
        </p:spPr>
        <p:txBody>
          <a:bodyPr>
            <a:noAutofit/>
          </a:bodyPr>
          <a:lstStyle/>
          <a:p>
            <a:pPr algn="ctr"/>
            <a:r>
              <a:rPr lang="en-IN" sz="5400" b="1" u="sng" dirty="0">
                <a:solidFill>
                  <a:srgbClr val="7030A0"/>
                </a:solidFill>
              </a:rPr>
              <a:t>IMPORTANCE OF MALIGANT COMMENT CLASSIFIER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56058"/>
            <a:ext cx="9298005" cy="4485373"/>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F8341B3A-2184-0E0F-9B8B-F0FE428E4E08}"/>
              </a:ext>
            </a:extLst>
          </p:cNvPr>
          <p:cNvSpPr txBox="1"/>
          <p:nvPr/>
        </p:nvSpPr>
        <p:spPr>
          <a:xfrm>
            <a:off x="1806875" y="1799964"/>
            <a:ext cx="10115618" cy="3785652"/>
          </a:xfrm>
          <a:prstGeom prst="rect">
            <a:avLst/>
          </a:prstGeom>
          <a:noFill/>
        </p:spPr>
        <p:txBody>
          <a:bodyPr wrap="square">
            <a:spAutoFit/>
          </a:bodyPr>
          <a:lstStyle/>
          <a:p>
            <a:r>
              <a:rPr lang="en-IN" sz="2000" dirty="0">
                <a:effectLst/>
                <a:latin typeface="Calibri" panose="020F0502020204030204" pitchFamily="34" charset="0"/>
                <a:ea typeface="Calibri" panose="020F0502020204030204" pitchFamily="34" charset="0"/>
                <a:cs typeface="Calibri" panose="020F0502020204030204" pitchFamily="34" charset="0"/>
              </a:rPr>
              <a:t>The rise in E-commerce has brought a significant rise in the importance of customer reviews. There are hundreds of review sites online and massive amounts of reviews for every product. Customers have changed their way of shopping and according to a recent survey, 70 percent of customers say that they use rating filters to filter out low rated items in their searches. The ability to successfully decide whether a review will be helpful to other customers and thus give the product more exposure is vital to companies that support these reviews, companies like Google, Amazon and Yelp!. There are two main methods to approach this problem. The first one is based on review text content analysis and uses the principles of natural language process (the NLP method). This method lacks the insights that can be drawn from the relationship between costumers and items. The second one is based on recommender systems, specifically on collaborative filtering, and focuses on the reviewer’s point of view.</a:t>
            </a:r>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54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04762" y="417255"/>
            <a:ext cx="10454875" cy="693060"/>
          </a:xfrm>
        </p:spPr>
        <p:txBody>
          <a:bodyPr>
            <a:noAutofit/>
          </a:bodyPr>
          <a:lstStyle/>
          <a:p>
            <a:pPr algn="ctr"/>
            <a:r>
              <a:rPr lang="en-IN" sz="5400" b="1" u="sng" dirty="0">
                <a:solidFill>
                  <a:srgbClr val="7030A0"/>
                </a:solidFill>
              </a:rPr>
              <a:t>EXPLORATORY DATA ANALYSIS</a:t>
            </a:r>
            <a:r>
              <a:rPr lang="en-IN" sz="5400" dirty="0">
                <a:solidFill>
                  <a:srgbClr val="7030A0"/>
                </a:solidFill>
              </a:rPr>
              <a: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22400" y="1337912"/>
            <a:ext cx="9906000"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865AFF9F-A76F-5E06-7448-1CC0A6F76533}"/>
              </a:ext>
            </a:extLst>
          </p:cNvPr>
          <p:cNvSpPr txBox="1"/>
          <p:nvPr/>
        </p:nvSpPr>
        <p:spPr>
          <a:xfrm>
            <a:off x="1422401" y="1337912"/>
            <a:ext cx="10237236" cy="5778761"/>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Importing necessary libraries and loading dataset as a data frame.</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Checked some statistical information like shape, number of unique values present, info, null values, value counts etc.</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Checked for null values and I replaced those null values using imputation method. And removed Unnamed: 0.</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Visualized each feature using seaborn and matplotlib libraries by plotting distribution plot and </a:t>
            </a:r>
            <a:r>
              <a:rPr lang="en-IN" sz="2000" dirty="0" err="1">
                <a:effectLst/>
                <a:latin typeface="Century" panose="02040604050505020304" pitchFamily="18" charset="0"/>
                <a:ea typeface="Calibri" panose="020F0502020204030204" pitchFamily="34" charset="0"/>
                <a:cs typeface="Calibri" panose="020F0502020204030204" pitchFamily="34" charset="0"/>
              </a:rPr>
              <a:t>wordcloud</a:t>
            </a:r>
            <a:r>
              <a:rPr lang="en-IN" sz="2000" dirty="0">
                <a:effectLst/>
                <a:latin typeface="Century" panose="02040604050505020304" pitchFamily="18" charset="0"/>
                <a:ea typeface="Calibri" panose="020F0502020204030204" pitchFamily="34" charset="0"/>
                <a:cs typeface="Calibri" panose="020F0502020204030204" pitchFamily="34" charset="0"/>
              </a:rPr>
              <a:t> for each ratings.</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Done text pre-processing techniques like Removing Punctuations and other special characters, Splitting the comments into individual words, Removing Stop Words, Stemming and Lemmatization.</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 After getting a cleaned data used TF-IDF vectorizer. It’ll help to transform the text data to feature vector which can be used as input in our 6 modelling. It is a common algorithm to transform text into numbers. It measures the originality of a word by comparing the frequency of appearance of a word in a document with the number of documents the words appear in. Mathematically, TF-IDF = TF(t*d)*IDF(</a:t>
            </a:r>
            <a:r>
              <a:rPr lang="en-IN" sz="2000" dirty="0" err="1">
                <a:effectLst/>
                <a:latin typeface="Century" panose="02040604050505020304" pitchFamily="18" charset="0"/>
                <a:ea typeface="Calibri" panose="020F0502020204030204" pitchFamily="34" charset="0"/>
                <a:cs typeface="Calibri" panose="020F0502020204030204" pitchFamily="34" charset="0"/>
              </a:rPr>
              <a:t>t,d</a:t>
            </a:r>
            <a:r>
              <a:rPr lang="en-IN" sz="2000" dirty="0">
                <a:effectLst/>
                <a:latin typeface="Century" panose="02040604050505020304" pitchFamily="18" charset="0"/>
                <a:ea typeface="Calibri" panose="020F0502020204030204" pitchFamily="34" charset="0"/>
                <a:cs typeface="Calibri" panose="020F0502020204030204" pitchFamily="34" charset="0"/>
              </a:rPr>
              <a:t>) </a:t>
            </a:r>
          </a:p>
          <a:p>
            <a:pPr lvl="0">
              <a:lnSpc>
                <a:spcPct val="107000"/>
              </a:lnSpc>
            </a:pP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522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27417" y="0"/>
            <a:ext cx="10628130" cy="962567"/>
          </a:xfrm>
        </p:spPr>
        <p:txBody>
          <a:bodyPr>
            <a:noAutofit/>
          </a:bodyPr>
          <a:lstStyle/>
          <a:p>
            <a:pPr algn="ctr"/>
            <a:br>
              <a:rPr lang="en-IN" sz="5400" b="1" u="sng" dirty="0">
                <a:solidFill>
                  <a:srgbClr val="7030A0"/>
                </a:solidFill>
              </a:rPr>
            </a:br>
            <a:r>
              <a:rPr lang="en-IN" sz="5400" b="1" u="sng" dirty="0">
                <a:solidFill>
                  <a:srgbClr val="7030A0"/>
                </a:solidFill>
              </a:rPr>
              <a:t>VISUALIZATION OF NUMERICAL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1" name="Picture 10">
            <a:extLst>
              <a:ext uri="{FF2B5EF4-FFF2-40B4-BE49-F238E27FC236}">
                <a16:creationId xmlns:a16="http://schemas.microsoft.com/office/drawing/2014/main" id="{BC32041D-0C77-FA7C-E6F0-4A509874A3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417" y="1684638"/>
            <a:ext cx="4798286" cy="3103713"/>
          </a:xfrm>
          <a:prstGeom prst="rect">
            <a:avLst/>
          </a:prstGeom>
          <a:noFill/>
          <a:ln>
            <a:noFill/>
          </a:ln>
        </p:spPr>
      </p:pic>
      <p:pic>
        <p:nvPicPr>
          <p:cNvPr id="12" name="Picture 11">
            <a:extLst>
              <a:ext uri="{FF2B5EF4-FFF2-40B4-BE49-F238E27FC236}">
                <a16:creationId xmlns:a16="http://schemas.microsoft.com/office/drawing/2014/main" id="{5C633A25-E8AC-3F4D-702D-8CF51ECDCD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5258" y="1684638"/>
            <a:ext cx="4979495" cy="3115730"/>
          </a:xfrm>
          <a:prstGeom prst="rect">
            <a:avLst/>
          </a:prstGeom>
          <a:noFill/>
          <a:ln>
            <a:noFill/>
          </a:ln>
        </p:spPr>
      </p:pic>
    </p:spTree>
    <p:extLst>
      <p:ext uri="{BB962C8B-B14F-4D97-AF65-F5344CB8AC3E}">
        <p14:creationId xmlns:p14="http://schemas.microsoft.com/office/powerpoint/2010/main" val="53238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160</TotalTime>
  <Words>1592</Words>
  <Application>Microsoft Office PowerPoint</Application>
  <PresentationFormat>Widescreen</PresentationFormat>
  <Paragraphs>94</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Black</vt:lpstr>
      <vt:lpstr>Bahnschrift SemiBold</vt:lpstr>
      <vt:lpstr>Calibri</vt:lpstr>
      <vt:lpstr>Century</vt:lpstr>
      <vt:lpstr>Corbel</vt:lpstr>
      <vt:lpstr>Symbol</vt:lpstr>
      <vt:lpstr>Wingdings</vt:lpstr>
      <vt:lpstr>Parallax</vt:lpstr>
      <vt:lpstr>PowerPoint Presentation</vt:lpstr>
      <vt:lpstr>CONTENT</vt:lpstr>
      <vt:lpstr>OVERVIEW:</vt:lpstr>
      <vt:lpstr>PROBLEM STATEMENT:</vt:lpstr>
      <vt:lpstr>PROBLEM UNDERSTANDING:</vt:lpstr>
      <vt:lpstr> </vt:lpstr>
      <vt:lpstr>IMPORTANCE OF MALIGANT COMMENT CLASSIFIER</vt:lpstr>
      <vt:lpstr>EXPLORATORY DATA ANALYSIS:</vt:lpstr>
      <vt:lpstr> VISUALIZATION OF NUMERICAL COLUMNS:</vt:lpstr>
      <vt:lpstr>OBSERVATIONS:</vt:lpstr>
      <vt:lpstr>VIZUALIZATION OF CATEGORICAL COLUMNS:</vt:lpstr>
      <vt:lpstr>VIZUALIZATION OF CATEGORICAL COLUMNS:</vt:lpstr>
      <vt:lpstr>VIZUALIZATION OF CATEGORICAL COLUMNS:</vt:lpstr>
      <vt:lpstr>VIZUALIZATION OF CATEGORICAL COLUMNS:</vt:lpstr>
      <vt:lpstr>OBSERVATIONS:</vt:lpstr>
      <vt:lpstr>ANALYSIS:</vt:lpstr>
      <vt:lpstr>MODEL BUILDING:</vt:lpstr>
      <vt:lpstr>PowerPoint Presentation</vt:lpstr>
      <vt:lpstr>PowerPoint Presentation</vt:lpstr>
      <vt:lpstr>PowerPoint Presentation</vt:lpstr>
      <vt:lpstr>HYPER PARAMETER TUNNING:</vt:lpstr>
      <vt:lpstr>SAVING THE MODEL AND PREDICTIONS USING SAVED MODEL:</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samyukta</dc:creator>
  <cp:lastModifiedBy>samyukta</cp:lastModifiedBy>
  <cp:revision>3</cp:revision>
  <dcterms:created xsi:type="dcterms:W3CDTF">2022-07-28T18:37:47Z</dcterms:created>
  <dcterms:modified xsi:type="dcterms:W3CDTF">2022-08-08T16:23:50Z</dcterms:modified>
</cp:coreProperties>
</file>